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7559675" cy="10691813"/>
  <p:notesSz cx="7559675" cy="10691813"/>
  <p:embeddedFontLst>
    <p:embeddedFont>
      <p:font typeface="Brut Grotesque Light" panose="02000000000000000000" pitchFamily="50" charset="0"/>
      <p:regular r:id="rId12"/>
    </p:embeddedFont>
    <p:embeddedFont>
      <p:font typeface="Brut Grotesque Medium" panose="02000000000000000000" pitchFamily="50" charset="0"/>
      <p:regular r:id="rId13"/>
    </p:embeddedFont>
    <p:embeddedFont>
      <p:font typeface="PP Editorial New Ultralight" pitchFamily="2" charset="0"/>
      <p:regular r:id="rId14"/>
    </p:embeddedFont>
    <p:embeddedFont>
      <p:font typeface="PPEditorialNew-Ultraligh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417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909059"/>
            <a:ext cx="7560005" cy="3683581"/>
          </a:xfrm>
          <a:prstGeom prst="rect">
            <a:avLst/>
          </a:prstGeom>
          <a:noFill/>
        </p:spPr>
      </p:pic>
      <p:pic>
        <p:nvPicPr>
          <p:cNvPr id="101" name="Picture 10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99" y="9766164"/>
            <a:ext cx="1642080" cy="783720"/>
          </a:xfrm>
          <a:prstGeom prst="rect">
            <a:avLst/>
          </a:prstGeom>
          <a:noFill/>
        </p:spPr>
      </p:pic>
      <p:pic>
        <p:nvPicPr>
          <p:cNvPr id="102" name="Picture 10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999" y="9766165"/>
            <a:ext cx="965751" cy="786315"/>
          </a:xfrm>
          <a:prstGeom prst="rect">
            <a:avLst/>
          </a:prstGeom>
          <a:noFill/>
        </p:spPr>
      </p:pic>
      <p:pic>
        <p:nvPicPr>
          <p:cNvPr id="103" name="Picture 10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910" y="1162809"/>
            <a:ext cx="6647820" cy="3849257"/>
          </a:xfrm>
          <a:prstGeom prst="rect">
            <a:avLst/>
          </a:prstGeom>
          <a:noFill/>
        </p:spPr>
      </p:pic>
      <p:pic>
        <p:nvPicPr>
          <p:cNvPr id="104" name="Picture 10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5262" y="6681640"/>
            <a:ext cx="2696310" cy="845963"/>
          </a:xfrm>
          <a:prstGeom prst="rect">
            <a:avLst/>
          </a:prstGeom>
          <a:noFill/>
        </p:spPr>
      </p:pic>
      <p:sp>
        <p:nvSpPr>
          <p:cNvPr id="105" name="Rectangle 105"/>
          <p:cNvSpPr/>
          <p:nvPr/>
        </p:nvSpPr>
        <p:spPr>
          <a:xfrm>
            <a:off x="436973" y="4981071"/>
            <a:ext cx="6379503" cy="16979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472079"/>
            <a:r>
              <a:rPr lang="en-US" sz="6117" b="0" i="0" spc="-91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F</a:t>
            </a:r>
            <a:r>
              <a:rPr lang="en-US" sz="6117" b="0" i="0" spc="6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O</a:t>
            </a:r>
            <a:r>
              <a:rPr lang="en-US" sz="6117" b="0" i="0" spc="-159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O</a:t>
            </a:r>
            <a:r>
              <a:rPr lang="en-US" sz="6117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D </a:t>
            </a:r>
            <a:r>
              <a:rPr lang="en-US" sz="6117" b="0" i="0" spc="-18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A</a:t>
            </a:r>
            <a:r>
              <a:rPr lang="en-US" sz="6117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ND</a:t>
            </a:r>
            <a:r>
              <a:rPr lang="en-US" sz="6117" b="0" i="0" spc="-1241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  </a:t>
            </a:r>
          </a:p>
          <a:p>
            <a:pPr marL="0">
              <a:lnSpc>
                <a:spcPts val="5851"/>
              </a:lnSpc>
            </a:pPr>
            <a:r>
              <a:rPr lang="en-US" sz="6117" b="0" i="0" spc="-183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B</a:t>
            </a:r>
            <a:r>
              <a:rPr lang="en-US" sz="6117" b="0" i="0" spc="-152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E</a:t>
            </a:r>
            <a:r>
              <a:rPr lang="en-US" sz="6117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VER</a:t>
            </a:r>
            <a:r>
              <a:rPr lang="en-US" sz="6117" b="0" i="0" spc="-189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A</a:t>
            </a:r>
            <a:r>
              <a:rPr lang="en-US" sz="6117" b="0" i="0" spc="-67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G</a:t>
            </a:r>
            <a:r>
              <a:rPr lang="en-US" sz="6117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E MENU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83198"/>
            <a:ext cx="7560005" cy="3540417"/>
          </a:xfrm>
          <a:prstGeom prst="rect">
            <a:avLst/>
          </a:prstGeom>
          <a:noFill/>
        </p:spPr>
      </p:pic>
      <p:pic>
        <p:nvPicPr>
          <p:cNvPr id="108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999" y="9766165"/>
            <a:ext cx="965751" cy="786315"/>
          </a:xfrm>
          <a:prstGeom prst="rect">
            <a:avLst/>
          </a:prstGeom>
          <a:noFill/>
        </p:spPr>
      </p:pic>
      <p:pic>
        <p:nvPicPr>
          <p:cNvPr id="109" name="Picture 1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999" y="9969372"/>
            <a:ext cx="1692000" cy="530862"/>
          </a:xfrm>
          <a:prstGeom prst="rect">
            <a:avLst/>
          </a:prstGeom>
          <a:noFill/>
        </p:spPr>
      </p:pic>
      <p:sp>
        <p:nvSpPr>
          <p:cNvPr id="110" name="Rectangle 110"/>
          <p:cNvSpPr/>
          <p:nvPr/>
        </p:nvSpPr>
        <p:spPr>
          <a:xfrm>
            <a:off x="1224000" y="1947202"/>
            <a:ext cx="2719462" cy="8916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0" i="0" spc="-25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S</a:t>
            </a:r>
            <a:r>
              <a:rPr lang="en-US" sz="1600" b="0" i="0" spc="-135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P</a:t>
            </a:r>
            <a:r>
              <a:rPr lang="en-US" sz="1600" b="0" i="0" spc="-4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A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RK</a:t>
            </a:r>
            <a:r>
              <a:rPr lang="en-US" sz="1600" b="0" i="0" spc="-4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L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I</a:t>
            </a:r>
            <a:r>
              <a:rPr lang="en-US" sz="1600" b="0" i="0" spc="-33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N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G</a:t>
            </a:r>
            <a:r>
              <a:rPr lang="en-US" sz="1400" b="0" i="0" spc="0" baseline="0" dirty="0">
                <a:solidFill>
                  <a:srgbClr val="231F20"/>
                </a:solidFill>
                <a:latin typeface="PPEditorialNew-Ultralight"/>
                <a:cs typeface="PPEditorialNew-Ultralight"/>
              </a:rPr>
              <a:t> </a:t>
            </a:r>
            <a:br>
              <a:rPr lang="en-US" sz="1400" b="0" i="0" spc="0" baseline="0" dirty="0">
                <a:solidFill>
                  <a:srgbClr val="231F20"/>
                </a:solidFill>
                <a:latin typeface="PPEditorialNew-Ultralight"/>
                <a:cs typeface="PPEditorialNew-Ultralight"/>
              </a:rPr>
            </a:br>
            <a:endParaRPr lang="en-US" sz="1400" b="0" i="0" spc="0" baseline="0" dirty="0">
              <a:solidFill>
                <a:srgbClr val="231F20"/>
              </a:solidFill>
              <a:latin typeface="PPEditorialNew-Ultralight"/>
              <a:cs typeface="PPEditorialNew-Ultralight"/>
            </a:endParaRPr>
          </a:p>
          <a:p>
            <a:pPr marL="0">
              <a:lnSpc>
                <a:spcPts val="1604"/>
              </a:lnSpc>
            </a:pPr>
            <a:r>
              <a:rPr lang="en-US" sz="1300" b="0" i="0" spc="-129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empus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129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-1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 Blanc de Blancs 200ml,  </a:t>
            </a:r>
          </a:p>
          <a:p>
            <a:pPr marL="0">
              <a:lnSpc>
                <a:spcPts val="1821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South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Aust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alia </a:t>
            </a:r>
            <a:r>
              <a:rPr lang="en-US" sz="14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11" name="Rectangle 111"/>
          <p:cNvSpPr/>
          <p:nvPr/>
        </p:nvSpPr>
        <p:spPr>
          <a:xfrm>
            <a:off x="1224000" y="3090202"/>
            <a:ext cx="1867947" cy="91364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WHITE</a:t>
            </a:r>
            <a:r>
              <a:rPr lang="en-US" sz="1600" b="0" i="0" spc="0" baseline="0" dirty="0">
                <a:solidFill>
                  <a:srgbClr val="231F20"/>
                </a:solidFill>
                <a:latin typeface="PPEditorialNew-Ultralight"/>
                <a:cs typeface="PPEditorialNew-Ultralight"/>
              </a:rPr>
              <a:t> </a:t>
            </a:r>
            <a:br>
              <a:rPr lang="en-US" sz="1600" b="0" i="0" spc="0" baseline="0" dirty="0">
                <a:solidFill>
                  <a:srgbClr val="231F20"/>
                </a:solidFill>
                <a:latin typeface="PPEditorialNew-Ultralight"/>
                <a:cs typeface="PPEditorialNew-Ultralight"/>
              </a:rPr>
            </a:br>
            <a:endParaRPr lang="en-US" sz="1600" b="0" i="0" spc="0" baseline="0" dirty="0">
              <a:solidFill>
                <a:srgbClr val="231F20"/>
              </a:solidFill>
              <a:latin typeface="PPEditorialNew-Ultralight"/>
              <a:cs typeface="PPEditorialNew-Ultralight"/>
            </a:endParaRPr>
          </a:p>
          <a:p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Blac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k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 Pearl Cha</a:t>
            </a:r>
            <a:r>
              <a:rPr lang="en-US" sz="1300" spc="-13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donn</a:t>
            </a:r>
            <a:r>
              <a:rPr lang="en-US" sz="1300" spc="-12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spc="-91" dirty="0">
                <a:solidFill>
                  <a:srgbClr val="231F20"/>
                </a:solidFill>
                <a:latin typeface="Brut Grotesque Light"/>
                <a:cs typeface="Brut Grotesque Light"/>
              </a:rPr>
              <a:t>y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,  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South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Aust</a:t>
            </a:r>
            <a:r>
              <a:rPr lang="en-US" sz="1300" spc="-13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alia  </a:t>
            </a:r>
          </a:p>
        </p:txBody>
      </p:sp>
      <p:sp>
        <p:nvSpPr>
          <p:cNvPr id="112" name="Rectangle 112"/>
          <p:cNvSpPr/>
          <p:nvPr/>
        </p:nvSpPr>
        <p:spPr>
          <a:xfrm>
            <a:off x="1224000" y="4318547"/>
            <a:ext cx="2059346" cy="4212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Shell B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y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Sauvignon Blan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,  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Aust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alia   </a:t>
            </a:r>
          </a:p>
        </p:txBody>
      </p:sp>
      <p:sp>
        <p:nvSpPr>
          <p:cNvPr id="113" name="Rectangle 113"/>
          <p:cNvSpPr/>
          <p:nvPr/>
        </p:nvSpPr>
        <p:spPr>
          <a:xfrm>
            <a:off x="1224000" y="5004347"/>
            <a:ext cx="1235659" cy="4212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Pinot Grigio,  </a:t>
            </a:r>
          </a:p>
          <a:p>
            <a:pPr>
              <a:lnSpc>
                <a:spcPts val="1800"/>
              </a:lnSpc>
            </a:pP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South Aust</a:t>
            </a:r>
            <a:r>
              <a:rPr lang="en-US" sz="1300" spc="-13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alia   </a:t>
            </a:r>
          </a:p>
        </p:txBody>
      </p:sp>
      <p:sp>
        <p:nvSpPr>
          <p:cNvPr id="114" name="Rectangle 114"/>
          <p:cNvSpPr/>
          <p:nvPr/>
        </p:nvSpPr>
        <p:spPr>
          <a:xfrm>
            <a:off x="1224000" y="5833403"/>
            <a:ext cx="2479590" cy="25576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RED</a:t>
            </a:r>
            <a:r>
              <a:rPr lang="en-US" sz="14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 </a:t>
            </a:r>
          </a:p>
          <a:p>
            <a:pPr>
              <a:lnSpc>
                <a:spcPts val="1800"/>
              </a:lnSpc>
            </a:pPr>
            <a:b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</a:b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Grigori Vintners Shiraz,  </a:t>
            </a:r>
          </a:p>
          <a:p>
            <a:pPr>
              <a:lnSpc>
                <a:spcPts val="1937"/>
              </a:lnSpc>
            </a:pP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South Aust</a:t>
            </a:r>
            <a:r>
              <a:rPr lang="en-US" sz="1300" spc="-13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alia </a:t>
            </a:r>
            <a:r>
              <a:rPr lang="en-US" sz="1400" dirty="0">
                <a:solidFill>
                  <a:srgbClr val="231F20"/>
                </a:solidFill>
                <a:latin typeface="PPEditorialNew-Ultralight"/>
                <a:cs typeface="PPEditorialNew-Ultralight"/>
              </a:rPr>
              <a:t>  </a:t>
            </a:r>
          </a:p>
          <a:p>
            <a:pPr marL="0">
              <a:lnSpc>
                <a:spcPts val="1800"/>
              </a:lnSpc>
            </a:pPr>
            <a:endParaRPr lang="en-US" sz="1300" b="0" i="0" spc="0" baseline="0" dirty="0">
              <a:solidFill>
                <a:srgbClr val="231F20"/>
              </a:solidFill>
              <a:latin typeface="Brut Grotesque Light"/>
              <a:cs typeface="Brut Grotesque Light"/>
            </a:endParaRP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Kings Roa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Cabernet Sauvignon,  </a:t>
            </a:r>
          </a:p>
          <a:p>
            <a:pPr marL="0">
              <a:lnSpc>
                <a:spcPts val="1937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Aust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alia </a:t>
            </a:r>
            <a:r>
              <a:rPr lang="en-US" sz="1400" b="0" i="0" spc="0" baseline="0" dirty="0">
                <a:solidFill>
                  <a:srgbClr val="231F20"/>
                </a:solidFill>
                <a:latin typeface="PPEditorialNew-Ultralight"/>
                <a:cs typeface="PPEditorialNew-Ultralight"/>
              </a:rPr>
              <a:t> </a:t>
            </a:r>
          </a:p>
          <a:p>
            <a:pPr marL="0">
              <a:lnSpc>
                <a:spcPts val="3658"/>
              </a:lnSpc>
            </a:pPr>
            <a:r>
              <a:rPr lang="en-US" sz="1600" b="0" i="0" spc="-72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R</a:t>
            </a:r>
            <a:r>
              <a:rPr lang="en-US" sz="1600" b="0" i="0" spc="-14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O</a:t>
            </a:r>
            <a:r>
              <a:rPr lang="en-US" sz="1600" b="0" i="0" spc="-25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SE</a:t>
            </a:r>
          </a:p>
          <a:p>
            <a:pPr marL="0">
              <a:lnSpc>
                <a:spcPts val="1604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Anta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es Ros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é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,  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Chile </a:t>
            </a:r>
          </a:p>
        </p:txBody>
      </p:sp>
      <p:sp>
        <p:nvSpPr>
          <p:cNvPr id="115" name="Rectangle 115"/>
          <p:cNvSpPr/>
          <p:nvPr/>
        </p:nvSpPr>
        <p:spPr>
          <a:xfrm>
            <a:off x="5075999" y="2242499"/>
            <a:ext cx="692113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300" b="0" i="0" spc="0" baseline="0" dirty="0">
              <a:solidFill>
                <a:srgbClr val="231F20"/>
              </a:solidFill>
              <a:latin typeface="Brut Grotesque Light"/>
              <a:cs typeface="Brut Grotesque Light"/>
            </a:endParaRPr>
          </a:p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9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btl </a:t>
            </a:r>
          </a:p>
        </p:txBody>
      </p:sp>
      <p:sp>
        <p:nvSpPr>
          <p:cNvPr id="116" name="Rectangle 116"/>
          <p:cNvSpPr/>
          <p:nvPr/>
        </p:nvSpPr>
        <p:spPr>
          <a:xfrm>
            <a:off x="5076000" y="3537899"/>
            <a:ext cx="1569917" cy="2000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$8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gls / $2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7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btl </a:t>
            </a:r>
          </a:p>
        </p:txBody>
      </p:sp>
      <p:sp>
        <p:nvSpPr>
          <p:cNvPr id="117" name="Rectangle 117"/>
          <p:cNvSpPr/>
          <p:nvPr/>
        </p:nvSpPr>
        <p:spPr>
          <a:xfrm>
            <a:off x="5076000" y="4312599"/>
            <a:ext cx="1574598" cy="2000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</a:t>
            </a:r>
            <a:r>
              <a:rPr lang="en-US" sz="1300" spc="-103" dirty="0">
                <a:solidFill>
                  <a:srgbClr val="231F20"/>
                </a:solidFill>
                <a:latin typeface="Brut Grotesque Light"/>
                <a:cs typeface="Brut Grotesque Light"/>
              </a:rPr>
              <a:t>8.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gls / $28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btl </a:t>
            </a:r>
          </a:p>
        </p:txBody>
      </p:sp>
      <p:sp>
        <p:nvSpPr>
          <p:cNvPr id="118" name="Rectangle 118"/>
          <p:cNvSpPr/>
          <p:nvPr/>
        </p:nvSpPr>
        <p:spPr>
          <a:xfrm>
            <a:off x="5076000" y="5023799"/>
            <a:ext cx="1597553" cy="2000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9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gls / $2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9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btl </a:t>
            </a:r>
          </a:p>
        </p:txBody>
      </p:sp>
      <p:sp>
        <p:nvSpPr>
          <p:cNvPr id="119" name="Rectangle 119"/>
          <p:cNvSpPr/>
          <p:nvPr/>
        </p:nvSpPr>
        <p:spPr>
          <a:xfrm>
            <a:off x="5076000" y="6369999"/>
            <a:ext cx="1597681" cy="2000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$8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gls / $28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btl </a:t>
            </a:r>
          </a:p>
        </p:txBody>
      </p:sp>
      <p:sp>
        <p:nvSpPr>
          <p:cNvPr id="120" name="Rectangle 120"/>
          <p:cNvSpPr/>
          <p:nvPr/>
        </p:nvSpPr>
        <p:spPr>
          <a:xfrm>
            <a:off x="5076000" y="6839899"/>
            <a:ext cx="1597425" cy="40011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b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</a:b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9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gls / $29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btl </a:t>
            </a:r>
          </a:p>
        </p:txBody>
      </p:sp>
      <p:sp>
        <p:nvSpPr>
          <p:cNvPr id="121" name="Rectangle 121"/>
          <p:cNvSpPr/>
          <p:nvPr/>
        </p:nvSpPr>
        <p:spPr>
          <a:xfrm>
            <a:off x="5076000" y="7487599"/>
            <a:ext cx="1562159" cy="60016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1300" b="0" i="0" spc="0" baseline="0" dirty="0">
              <a:solidFill>
                <a:srgbClr val="231F20"/>
              </a:solidFill>
              <a:latin typeface="Brut Grotesque Light"/>
              <a:cs typeface="Brut Grotesque Light"/>
            </a:endParaRPr>
          </a:p>
          <a:p>
            <a:pPr marL="0"/>
            <a:endParaRPr lang="en-US" sz="1300" dirty="0">
              <a:solidFill>
                <a:srgbClr val="231F20"/>
              </a:solidFill>
              <a:latin typeface="Brut Grotesque Light"/>
              <a:cs typeface="Brut Grotesque Light"/>
            </a:endParaRPr>
          </a:p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$9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gls / $29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 btl</a:t>
            </a:r>
          </a:p>
        </p:txBody>
      </p:sp>
      <p:sp>
        <p:nvSpPr>
          <p:cNvPr id="122" name="Rectangle 122"/>
          <p:cNvSpPr/>
          <p:nvPr/>
        </p:nvSpPr>
        <p:spPr>
          <a:xfrm>
            <a:off x="1224000" y="1038750"/>
            <a:ext cx="971420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0" i="0" spc="0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WINE</a:t>
            </a:r>
          </a:p>
        </p:txBody>
      </p:sp>
      <p:pic>
        <p:nvPicPr>
          <p:cNvPr id="2" name="Picture 101">
            <a:extLst>
              <a:ext uri="{FF2B5EF4-FFF2-40B4-BE49-F238E27FC236}">
                <a16:creationId xmlns:a16="http://schemas.microsoft.com/office/drawing/2014/main" id="{E56EA7D9-03AF-EFEE-23DE-5C280B057B3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4635" y="255030"/>
            <a:ext cx="1642080" cy="78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12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49748"/>
            <a:ext cx="7560005" cy="3501791"/>
          </a:xfrm>
          <a:prstGeom prst="rect">
            <a:avLst/>
          </a:prstGeom>
          <a:noFill/>
        </p:spPr>
      </p:pic>
      <p:pic>
        <p:nvPicPr>
          <p:cNvPr id="124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999" y="9766165"/>
            <a:ext cx="965751" cy="786315"/>
          </a:xfrm>
          <a:prstGeom prst="rect">
            <a:avLst/>
          </a:prstGeom>
          <a:noFill/>
        </p:spPr>
      </p:pic>
      <p:pic>
        <p:nvPicPr>
          <p:cNvPr id="125" name="Picture 1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999" y="9969372"/>
            <a:ext cx="1692000" cy="530862"/>
          </a:xfrm>
          <a:prstGeom prst="rect">
            <a:avLst/>
          </a:prstGeom>
          <a:noFill/>
        </p:spPr>
      </p:pic>
      <p:sp>
        <p:nvSpPr>
          <p:cNvPr id="126" name="Rectangle 126"/>
          <p:cNvSpPr/>
          <p:nvPr/>
        </p:nvSpPr>
        <p:spPr>
          <a:xfrm>
            <a:off x="1215328" y="1951186"/>
            <a:ext cx="2473049" cy="103015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0" i="0" spc="-31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L</a:t>
            </a:r>
            <a:r>
              <a:rPr lang="en-US" sz="1600" b="0" i="0" spc="1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O</a:t>
            </a:r>
            <a:r>
              <a:rPr lang="en-US" sz="1600" b="0" i="0" spc="-7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C</a:t>
            </a:r>
            <a:r>
              <a:rPr lang="en-US" sz="1600" b="0" i="0" spc="-4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A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L </a:t>
            </a:r>
            <a:r>
              <a:rPr lang="en-US" sz="1600" b="0" i="0" spc="-47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B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EER</a:t>
            </a:r>
            <a:r>
              <a:rPr lang="en-US" sz="14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 </a:t>
            </a:r>
            <a:br>
              <a:rPr lang="en-US" sz="14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</a:br>
            <a:endParaRPr lang="en-US" sz="800" b="0" i="0" spc="0" baseline="0" dirty="0">
              <a:solidFill>
                <a:srgbClr val="231F20"/>
              </a:solidFill>
              <a:latin typeface="PP Editorial New Ultralight" pitchFamily="2" charset="0"/>
              <a:cs typeface="PPEditorialNew-Ultralight"/>
            </a:endParaRPr>
          </a:p>
          <a:p>
            <a:pPr marL="0">
              <a:lnSpc>
                <a:spcPts val="1625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Hahn (Light)</a:t>
            </a:r>
            <a:r>
              <a:rPr lang="en-US" sz="14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 marL="0">
              <a:lnSpc>
                <a:spcPts val="1800"/>
              </a:lnSpc>
            </a:pPr>
            <a:r>
              <a:rPr lang="en-US" sz="14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Great Northern (Mid Strength)</a:t>
            </a:r>
          </a:p>
          <a:p>
            <a:pPr marL="0">
              <a:lnSpc>
                <a:spcPts val="1800"/>
              </a:lnSpc>
            </a:pPr>
            <a:r>
              <a:rPr lang="en-US" sz="1400" dirty="0">
                <a:solidFill>
                  <a:srgbClr val="231F20"/>
                </a:solidFill>
                <a:latin typeface="Brut Grotesque Light"/>
                <a:cs typeface="Brut Grotesque Light"/>
              </a:rPr>
              <a:t>Young Henrys Ginger Beer</a:t>
            </a:r>
            <a:endParaRPr lang="en-US" sz="1400" b="0" i="0" spc="0" baseline="0" dirty="0">
              <a:solidFill>
                <a:srgbClr val="231F20"/>
              </a:solidFill>
              <a:latin typeface="Brut Grotesque Light"/>
              <a:cs typeface="Brut Grotesque Light"/>
            </a:endParaRPr>
          </a:p>
        </p:txBody>
      </p:sp>
      <p:sp>
        <p:nvSpPr>
          <p:cNvPr id="127" name="Rectangle 127"/>
          <p:cNvSpPr/>
          <p:nvPr/>
        </p:nvSpPr>
        <p:spPr>
          <a:xfrm>
            <a:off x="1215328" y="3360294"/>
            <a:ext cx="2085764" cy="62126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INTER</a:t>
            </a:r>
            <a:r>
              <a:rPr lang="en-US" sz="1600" b="0" i="0" spc="-36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N</a:t>
            </a:r>
            <a:r>
              <a:rPr lang="en-US" sz="1600" b="0" i="0" spc="-142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A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T</a:t>
            </a:r>
            <a:r>
              <a:rPr lang="en-US" sz="1600" b="0" i="0" spc="-41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IO</a:t>
            </a:r>
            <a:r>
              <a:rPr lang="en-US" sz="1600" b="0" i="0" spc="-36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N</a:t>
            </a:r>
            <a:r>
              <a:rPr lang="en-US" sz="1600" b="0" i="0" spc="-4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A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L </a:t>
            </a:r>
            <a:r>
              <a:rPr lang="en-US" sz="1600" b="0" i="0" spc="-48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B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EER </a:t>
            </a:r>
          </a:p>
          <a:p>
            <a:pPr marL="0">
              <a:lnSpc>
                <a:spcPts val="3404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Pe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oni</a:t>
            </a:r>
          </a:p>
        </p:txBody>
      </p:sp>
      <p:sp>
        <p:nvSpPr>
          <p:cNvPr id="128" name="Rectangle 128"/>
          <p:cNvSpPr/>
          <p:nvPr/>
        </p:nvSpPr>
        <p:spPr>
          <a:xfrm>
            <a:off x="5003999" y="2199297"/>
            <a:ext cx="431080" cy="7751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endParaRPr lang="en-US" sz="800" b="0" i="0" spc="0" baseline="0" dirty="0">
              <a:solidFill>
                <a:srgbClr val="231F20"/>
              </a:solidFill>
              <a:latin typeface="Brut Grotesque Light"/>
              <a:cs typeface="Brut Grotesque Light"/>
            </a:endParaRPr>
          </a:p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$7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.5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$8.00</a:t>
            </a:r>
          </a:p>
          <a:p>
            <a:pPr marL="0">
              <a:lnSpc>
                <a:spcPts val="1800"/>
              </a:lnSpc>
            </a:pP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$9.50</a:t>
            </a:r>
            <a:endParaRPr lang="en-US" sz="1300" b="0" i="0" spc="0" baseline="0" dirty="0">
              <a:solidFill>
                <a:srgbClr val="231F20"/>
              </a:solidFill>
              <a:latin typeface="Brut Grotesque Light"/>
              <a:cs typeface="Brut Grotesque Light"/>
            </a:endParaRPr>
          </a:p>
        </p:txBody>
      </p:sp>
      <p:sp>
        <p:nvSpPr>
          <p:cNvPr id="129" name="Rectangle 129"/>
          <p:cNvSpPr/>
          <p:nvPr/>
        </p:nvSpPr>
        <p:spPr>
          <a:xfrm>
            <a:off x="4963584" y="3781499"/>
            <a:ext cx="424796" cy="2000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8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.50</a:t>
            </a:r>
          </a:p>
        </p:txBody>
      </p:sp>
      <p:sp>
        <p:nvSpPr>
          <p:cNvPr id="130" name="Rectangle 130"/>
          <p:cNvSpPr/>
          <p:nvPr/>
        </p:nvSpPr>
        <p:spPr>
          <a:xfrm>
            <a:off x="1224000" y="1038750"/>
            <a:ext cx="887872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0" i="0" spc="-89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B</a:t>
            </a:r>
            <a:r>
              <a:rPr lang="en-US" sz="3000" b="0" i="0" spc="0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EER</a:t>
            </a:r>
          </a:p>
        </p:txBody>
      </p:sp>
      <p:pic>
        <p:nvPicPr>
          <p:cNvPr id="3" name="Picture 101">
            <a:extLst>
              <a:ext uri="{FF2B5EF4-FFF2-40B4-BE49-F238E27FC236}">
                <a16:creationId xmlns:a16="http://schemas.microsoft.com/office/drawing/2014/main" id="{5F56FB4D-60EF-ED92-BED7-C4D32EB7C84A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4635" y="255030"/>
            <a:ext cx="1642080" cy="78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5849748"/>
            <a:ext cx="7560005" cy="3501791"/>
          </a:xfrm>
          <a:prstGeom prst="rect">
            <a:avLst/>
          </a:prstGeom>
          <a:noFill/>
        </p:spPr>
      </p:pic>
      <p:pic>
        <p:nvPicPr>
          <p:cNvPr id="132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999" y="9766165"/>
            <a:ext cx="965751" cy="786315"/>
          </a:xfrm>
          <a:prstGeom prst="rect">
            <a:avLst/>
          </a:prstGeom>
          <a:noFill/>
        </p:spPr>
      </p:pic>
      <p:pic>
        <p:nvPicPr>
          <p:cNvPr id="133" name="Picture 1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999" y="9969372"/>
            <a:ext cx="1692000" cy="530862"/>
          </a:xfrm>
          <a:prstGeom prst="rect">
            <a:avLst/>
          </a:prstGeom>
          <a:noFill/>
        </p:spPr>
      </p:pic>
      <p:sp>
        <p:nvSpPr>
          <p:cNvPr id="134" name="Rectangle 134"/>
          <p:cNvSpPr/>
          <p:nvPr/>
        </p:nvSpPr>
        <p:spPr>
          <a:xfrm>
            <a:off x="1224000" y="1954402"/>
            <a:ext cx="2982804" cy="244868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600" b="0" i="0" spc="-2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S</a:t>
            </a:r>
            <a:r>
              <a:rPr lang="en-US" sz="1600" b="0" i="0" spc="-41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O</a:t>
            </a:r>
            <a:r>
              <a:rPr lang="en-US" sz="1600" b="0" i="0" spc="15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F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T </a:t>
            </a:r>
            <a:r>
              <a:rPr lang="en-US" sz="1600" b="0" i="0" spc="-41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D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RINK</a:t>
            </a:r>
          </a:p>
          <a:p>
            <a:pPr marL="0"/>
            <a:endParaRPr lang="en-US" sz="1000" b="0" i="0" spc="0" baseline="0" dirty="0">
              <a:solidFill>
                <a:srgbClr val="231F20"/>
              </a:solidFill>
              <a:latin typeface="PP Editorial New Ultralight" pitchFamily="2" charset="0"/>
              <a:cs typeface="PPEditorialNew-Ultralight"/>
            </a:endParaRPr>
          </a:p>
          <a:p>
            <a:pPr marL="0">
              <a:lnSpc>
                <a:spcPts val="1604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Co</a:t>
            </a:r>
            <a:r>
              <a:rPr lang="en-US" sz="1300" b="0" i="0" spc="-19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k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, Diet Coke, Coke Zero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Sprit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, Sol</a:t>
            </a:r>
            <a:r>
              <a:rPr lang="en-US" sz="1300" b="0" i="0" spc="-1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endParaRPr lang="en-US" sz="1300" dirty="0">
              <a:solidFill>
                <a:srgbClr val="231F20"/>
              </a:solidFill>
              <a:latin typeface="Brut Grotesque Light"/>
              <a:cs typeface="Brut Grotesque Light"/>
            </a:endParaRP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Ginger Beer 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Pin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k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Lemonade  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Sparkling, Tonic, Soda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ater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Lemon Lime &amp; Bitte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rs</a:t>
            </a:r>
          </a:p>
          <a:p>
            <a:pPr marL="0">
              <a:lnSpc>
                <a:spcPts val="3795"/>
              </a:lnSpc>
            </a:pP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MI</a:t>
            </a:r>
            <a:r>
              <a:rPr lang="en-US" sz="1600" b="0" i="0" spc="-4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L</a:t>
            </a:r>
            <a:r>
              <a:rPr lang="en-US" sz="1600" b="0" i="0" spc="-2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K</a:t>
            </a:r>
            <a:r>
              <a:rPr lang="en-US" sz="1600" b="0" i="0" spc="-25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S</a:t>
            </a:r>
            <a:r>
              <a:rPr lang="en-US" sz="1600" b="0" i="0" spc="-4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HA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KES</a:t>
            </a:r>
          </a:p>
          <a:p>
            <a:pPr marL="0">
              <a:lnSpc>
                <a:spcPts val="1604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Chocolate, Strawberry, Carmel or Vanilla</a:t>
            </a:r>
          </a:p>
        </p:txBody>
      </p:sp>
      <p:sp>
        <p:nvSpPr>
          <p:cNvPr id="135" name="Rectangle 135"/>
          <p:cNvSpPr/>
          <p:nvPr/>
        </p:nvSpPr>
        <p:spPr>
          <a:xfrm>
            <a:off x="1224000" y="4403086"/>
            <a:ext cx="1124826" cy="3953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Iced Cof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ee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Iced Chocolate</a:t>
            </a:r>
          </a:p>
        </p:txBody>
      </p:sp>
      <p:sp>
        <p:nvSpPr>
          <p:cNvPr id="136" name="Rectangle 136"/>
          <p:cNvSpPr/>
          <p:nvPr/>
        </p:nvSpPr>
        <p:spPr>
          <a:xfrm>
            <a:off x="5003999" y="2330546"/>
            <a:ext cx="424796" cy="1344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$3.50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$3.50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$4.50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$3.50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$3.50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$4.50</a:t>
            </a:r>
          </a:p>
        </p:txBody>
      </p:sp>
      <p:sp>
        <p:nvSpPr>
          <p:cNvPr id="137" name="Rectangle 137"/>
          <p:cNvSpPr/>
          <p:nvPr/>
        </p:nvSpPr>
        <p:spPr>
          <a:xfrm>
            <a:off x="4968733" y="4203031"/>
            <a:ext cx="430952" cy="2000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$6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</a:t>
            </a:r>
          </a:p>
        </p:txBody>
      </p:sp>
      <p:sp>
        <p:nvSpPr>
          <p:cNvPr id="138" name="Rectangle 138"/>
          <p:cNvSpPr/>
          <p:nvPr/>
        </p:nvSpPr>
        <p:spPr>
          <a:xfrm>
            <a:off x="4968733" y="4420858"/>
            <a:ext cx="430952" cy="42120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6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.3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$6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</a:t>
            </a:r>
          </a:p>
        </p:txBody>
      </p:sp>
      <p:sp>
        <p:nvSpPr>
          <p:cNvPr id="139" name="Rectangle 139"/>
          <p:cNvSpPr/>
          <p:nvPr/>
        </p:nvSpPr>
        <p:spPr>
          <a:xfrm>
            <a:off x="1224000" y="1038750"/>
            <a:ext cx="2857449" cy="4616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0" i="0" spc="-63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N</a:t>
            </a:r>
            <a:r>
              <a:rPr lang="en-US" sz="3000" b="0" i="0" spc="-77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O</a:t>
            </a:r>
            <a:r>
              <a:rPr lang="en-US" sz="3000" b="0" i="0" spc="0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N - </a:t>
            </a:r>
            <a:r>
              <a:rPr lang="en-US" sz="3000" b="0" i="0" spc="-9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A</a:t>
            </a:r>
            <a:r>
              <a:rPr lang="en-US" sz="3000" b="0" i="0" spc="-59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L</a:t>
            </a:r>
            <a:r>
              <a:rPr lang="en-US" sz="3000" b="0" i="0" spc="-69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C</a:t>
            </a:r>
            <a:r>
              <a:rPr lang="en-US" sz="3000" b="0" i="0" spc="-77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HO</a:t>
            </a:r>
            <a:r>
              <a:rPr lang="en-US" sz="3000" b="0" i="0" spc="-8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L</a:t>
            </a:r>
            <a:r>
              <a:rPr lang="en-US" sz="3000" b="0" i="0" spc="-77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IC</a:t>
            </a:r>
          </a:p>
        </p:txBody>
      </p:sp>
      <p:pic>
        <p:nvPicPr>
          <p:cNvPr id="2" name="Picture 101">
            <a:extLst>
              <a:ext uri="{FF2B5EF4-FFF2-40B4-BE49-F238E27FC236}">
                <a16:creationId xmlns:a16="http://schemas.microsoft.com/office/drawing/2014/main" id="{F81DBD69-F0AC-DEF8-1550-57144FDA18A5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4635" y="255030"/>
            <a:ext cx="1642080" cy="78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4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" y="6656769"/>
            <a:ext cx="7555369" cy="3501801"/>
          </a:xfrm>
          <a:prstGeom prst="rect">
            <a:avLst/>
          </a:prstGeom>
          <a:noFill/>
        </p:spPr>
      </p:pic>
      <p:pic>
        <p:nvPicPr>
          <p:cNvPr id="141" name="Picture 10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999" y="9766165"/>
            <a:ext cx="965751" cy="786315"/>
          </a:xfrm>
          <a:prstGeom prst="rect">
            <a:avLst/>
          </a:prstGeom>
          <a:noFill/>
        </p:spPr>
      </p:pic>
      <p:pic>
        <p:nvPicPr>
          <p:cNvPr id="142" name="Picture 109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999" y="9969372"/>
            <a:ext cx="1692000" cy="530862"/>
          </a:xfrm>
          <a:prstGeom prst="rect">
            <a:avLst/>
          </a:prstGeom>
          <a:noFill/>
        </p:spPr>
      </p:pic>
      <p:pic>
        <p:nvPicPr>
          <p:cNvPr id="14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35" y="6656769"/>
            <a:ext cx="7555369" cy="3501801"/>
          </a:xfrm>
          <a:prstGeom prst="rect">
            <a:avLst/>
          </a:prstGeom>
          <a:noFill/>
        </p:spPr>
      </p:pic>
      <p:sp>
        <p:nvSpPr>
          <p:cNvPr id="144" name="Rectangle 144"/>
          <p:cNvSpPr/>
          <p:nvPr/>
        </p:nvSpPr>
        <p:spPr>
          <a:xfrm>
            <a:off x="1224000" y="1038750"/>
            <a:ext cx="2478747" cy="208214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3000" b="0" i="0" spc="0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C</a:t>
            </a:r>
            <a:r>
              <a:rPr lang="en-US" sz="3000" b="0" i="0" spc="-77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O</a:t>
            </a:r>
            <a:r>
              <a:rPr lang="en-US" sz="3000" b="0" i="0" spc="0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FFEE &amp; T</a:t>
            </a:r>
            <a:r>
              <a:rPr lang="en-US" sz="3000" b="0" i="0" spc="-9" baseline="0" dirty="0">
                <a:solidFill>
                  <a:srgbClr val="2F2D2E"/>
                </a:solidFill>
                <a:latin typeface="PP Editorial New Ultralight" pitchFamily="2" charset="0"/>
                <a:cs typeface="PPEditorialNew-Ultralight"/>
              </a:rPr>
              <a:t>EA</a:t>
            </a:r>
          </a:p>
          <a:p>
            <a:pPr marL="0">
              <a:lnSpc>
                <a:spcPts val="5301"/>
              </a:lnSpc>
            </a:pPr>
            <a:r>
              <a:rPr lang="en-US" sz="1600" b="0" i="0" spc="-2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S</a:t>
            </a:r>
            <a:r>
              <a:rPr lang="en-US" sz="1600" b="0" i="0" spc="-41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O</a:t>
            </a:r>
            <a:r>
              <a:rPr lang="en-US" sz="1600" b="0" i="0" spc="15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F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T </a:t>
            </a:r>
            <a:r>
              <a:rPr lang="en-US" sz="1600" b="0" i="0" spc="-41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D</a:t>
            </a:r>
            <a:r>
              <a:rPr lang="en-US" sz="1600" b="0" i="0" spc="0" baseline="0" dirty="0">
                <a:solidFill>
                  <a:srgbClr val="231F20"/>
                </a:solidFill>
                <a:latin typeface="PP Editorial New Ultralight" pitchFamily="2" charset="0"/>
                <a:cs typeface="PPEditorialNew-Ultralight"/>
              </a:rPr>
              <a:t>RINK</a:t>
            </a:r>
          </a:p>
          <a:p>
            <a:pPr marL="0">
              <a:lnSpc>
                <a:spcPts val="1604"/>
              </a:lnSpc>
            </a:pP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sp</a:t>
            </a:r>
            <a:r>
              <a:rPr lang="en-US" sz="1300" b="0" i="0" spc="-1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so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Macchiato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Piccolo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Long Blac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k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 </a:t>
            </a:r>
          </a:p>
        </p:txBody>
      </p:sp>
      <p:sp>
        <p:nvSpPr>
          <p:cNvPr id="145" name="Rectangle 145"/>
          <p:cNvSpPr/>
          <p:nvPr/>
        </p:nvSpPr>
        <p:spPr>
          <a:xfrm>
            <a:off x="1224000" y="3411346"/>
            <a:ext cx="903922" cy="6239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Flat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White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Cappuccino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Latte </a:t>
            </a:r>
          </a:p>
        </p:txBody>
      </p:sp>
      <p:sp>
        <p:nvSpPr>
          <p:cNvPr id="146" name="Rectangle 146"/>
          <p:cNvSpPr/>
          <p:nvPr/>
        </p:nvSpPr>
        <p:spPr>
          <a:xfrm>
            <a:off x="1224000" y="4325746"/>
            <a:ext cx="1080744" cy="6239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Hot Chocolate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Mocha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Chai Latte </a:t>
            </a:r>
          </a:p>
        </p:txBody>
      </p:sp>
      <p:sp>
        <p:nvSpPr>
          <p:cNvPr id="147" name="Rectangle 147"/>
          <p:cNvSpPr/>
          <p:nvPr/>
        </p:nvSpPr>
        <p:spPr>
          <a:xfrm>
            <a:off x="1224000" y="5240146"/>
            <a:ext cx="2086918" cy="1344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English B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eak</a:t>
            </a:r>
            <a:r>
              <a:rPr lang="en-US" sz="1300" b="0" i="0" spc="-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ast  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Earl G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1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y </a:t>
            </a:r>
            <a:endParaRPr lang="en-US" sz="1300" b="0" i="0" spc="0" baseline="0" dirty="0">
              <a:solidFill>
                <a:srgbClr val="231F20"/>
              </a:solidFill>
              <a:latin typeface="Brut Grotesque Light"/>
              <a:cs typeface="Brut Grotesque Light"/>
            </a:endParaRP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  <a:r>
              <a:rPr lang="en-US" sz="1300" b="0" i="0" spc="-1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een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129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ea 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Peppermint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13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ea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Chamomile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129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ea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T2 Specialt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y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Loose Leaf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13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ea </a:t>
            </a:r>
          </a:p>
        </p:txBody>
      </p:sp>
      <p:sp>
        <p:nvSpPr>
          <p:cNvPr id="149" name="Rectangle 149"/>
          <p:cNvSpPr/>
          <p:nvPr/>
        </p:nvSpPr>
        <p:spPr>
          <a:xfrm>
            <a:off x="1224000" y="7236683"/>
            <a:ext cx="769035" cy="85254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E</a:t>
            </a:r>
            <a:r>
              <a:rPr lang="en-US" sz="1300" b="0" i="0" spc="-2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x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t</a:t>
            </a:r>
            <a:r>
              <a:rPr lang="en-US" sz="1300" b="0" i="0" spc="-11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r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as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 marL="0">
              <a:lnSpc>
                <a:spcPts val="1797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Decaf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Ext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 Shot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y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Mil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k </a:t>
            </a:r>
          </a:p>
        </p:txBody>
      </p:sp>
      <p:sp>
        <p:nvSpPr>
          <p:cNvPr id="150" name="Rectangle 150"/>
          <p:cNvSpPr/>
          <p:nvPr/>
        </p:nvSpPr>
        <p:spPr>
          <a:xfrm>
            <a:off x="1224000" y="8669146"/>
            <a:ext cx="34671" cy="166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51" name="Rectangle 151"/>
          <p:cNvSpPr/>
          <p:nvPr/>
        </p:nvSpPr>
        <p:spPr>
          <a:xfrm>
            <a:off x="5003999" y="2218347"/>
            <a:ext cx="1453796" cy="88287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$3.50 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$3.50 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$3.50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$3.50 </a:t>
            </a:r>
            <a:r>
              <a:rPr lang="en-US" sz="130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0" baseline="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ml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/ $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4.0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 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</a:p>
        </p:txBody>
      </p:sp>
      <p:sp>
        <p:nvSpPr>
          <p:cNvPr id="152" name="Rectangle 152"/>
          <p:cNvSpPr/>
          <p:nvPr/>
        </p:nvSpPr>
        <p:spPr>
          <a:xfrm>
            <a:off x="5003999" y="3361347"/>
            <a:ext cx="1447384" cy="65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3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 </a:t>
            </a:r>
            <a:r>
              <a:rPr lang="en-US" sz="130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0" baseline="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ml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/ $4.80 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3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 </a:t>
            </a:r>
            <a:r>
              <a:rPr lang="en-US" sz="130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0" baseline="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ml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/ $4.80 lg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3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 </a:t>
            </a:r>
            <a:r>
              <a:rPr lang="en-US" sz="130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0" baseline="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ml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/ $4.80 lg</a:t>
            </a:r>
          </a:p>
        </p:txBody>
      </p:sp>
      <p:sp>
        <p:nvSpPr>
          <p:cNvPr id="153" name="Rectangle 153"/>
          <p:cNvSpPr/>
          <p:nvPr/>
        </p:nvSpPr>
        <p:spPr>
          <a:xfrm>
            <a:off x="5003999" y="4275748"/>
            <a:ext cx="1447384" cy="65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3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 </a:t>
            </a:r>
            <a:r>
              <a:rPr lang="en-US" sz="1300" b="0" i="0" spc="0" baseline="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sml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/ $4.80 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3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 </a:t>
            </a:r>
            <a:r>
              <a:rPr lang="en-US" sz="1300" b="0" i="0" spc="0" baseline="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sml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/ $4.80 lg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3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 </a:t>
            </a:r>
            <a:r>
              <a:rPr lang="en-US" sz="130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sm</a:t>
            </a:r>
            <a:r>
              <a:rPr lang="en-US" sz="1300" b="0" i="0" spc="0" baseline="0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/ $4.80 lg</a:t>
            </a:r>
          </a:p>
        </p:txBody>
      </p:sp>
      <p:sp>
        <p:nvSpPr>
          <p:cNvPr id="154" name="Rectangle 154"/>
          <p:cNvSpPr/>
          <p:nvPr/>
        </p:nvSpPr>
        <p:spPr>
          <a:xfrm>
            <a:off x="5002395" y="5240145"/>
            <a:ext cx="427746" cy="134453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$4.50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$4.50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$4.50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$4.50</a:t>
            </a:r>
          </a:p>
        </p:txBody>
      </p:sp>
      <p:sp>
        <p:nvSpPr>
          <p:cNvPr id="156" name="Rectangle 156"/>
          <p:cNvSpPr/>
          <p:nvPr/>
        </p:nvSpPr>
        <p:spPr>
          <a:xfrm>
            <a:off x="4963584" y="7485421"/>
            <a:ext cx="426142" cy="65203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.80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.80</a:t>
            </a:r>
          </a:p>
          <a:p>
            <a:pPr marL="0">
              <a:lnSpc>
                <a:spcPts val="1800"/>
              </a:lnSpc>
            </a:pP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$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.50</a:t>
            </a:r>
          </a:p>
        </p:txBody>
      </p:sp>
      <p:pic>
        <p:nvPicPr>
          <p:cNvPr id="2" name="Picture 101">
            <a:extLst>
              <a:ext uri="{FF2B5EF4-FFF2-40B4-BE49-F238E27FC236}">
                <a16:creationId xmlns:a16="http://schemas.microsoft.com/office/drawing/2014/main" id="{42D54ADD-99CA-DC6D-836F-524854166233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14635" y="255030"/>
            <a:ext cx="1642080" cy="78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E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10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9999" y="9766165"/>
            <a:ext cx="965751" cy="786315"/>
          </a:xfrm>
          <a:prstGeom prst="rect">
            <a:avLst/>
          </a:prstGeom>
          <a:noFill/>
        </p:spPr>
      </p:pic>
      <p:sp>
        <p:nvSpPr>
          <p:cNvPr id="158" name="Rectangle 158"/>
          <p:cNvSpPr/>
          <p:nvPr/>
        </p:nvSpPr>
        <p:spPr>
          <a:xfrm>
            <a:off x="2003076" y="365304"/>
            <a:ext cx="3661844" cy="46680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375506"/>
            <a:r>
              <a:rPr lang="en-US" sz="2000" b="0" i="0" spc="-48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S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t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a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rt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e</a:t>
            </a:r>
            <a:r>
              <a:rPr lang="en-US" sz="2000" b="0" i="0" spc="-5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r</a:t>
            </a:r>
            <a:r>
              <a:rPr lang="en-US" sz="20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s</a:t>
            </a:r>
            <a:r>
              <a:rPr lang="en-US" sz="20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 marL="0">
              <a:lnSpc>
                <a:spcPts val="1651"/>
              </a:lnSpc>
            </a:pP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h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ef</a:t>
            </a:r>
            <a:r>
              <a:rPr lang="en-US" sz="1300" b="0" i="0" spc="-64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’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H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om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emade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So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u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p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(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  <a:r>
              <a:rPr lang="en-US" sz="1300" b="0" i="0" spc="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)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s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ml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-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</a:t>
            </a:r>
            <a:r>
              <a:rPr lang="en-US" sz="1300" b="0" i="0" spc="-13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7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.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5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/ l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g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-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1</a:t>
            </a:r>
            <a:r>
              <a:rPr lang="en-US" sz="1300" b="0" i="0" spc="-51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0.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59" name="Rectangle 159"/>
          <p:cNvSpPr/>
          <p:nvPr/>
        </p:nvSpPr>
        <p:spPr>
          <a:xfrm>
            <a:off x="3818315" y="804724"/>
            <a:ext cx="34671" cy="166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60" name="Rectangle 160"/>
          <p:cNvSpPr/>
          <p:nvPr/>
        </p:nvSpPr>
        <p:spPr>
          <a:xfrm>
            <a:off x="526569" y="935620"/>
            <a:ext cx="6506536" cy="20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AU" sz="1300" dirty="0">
                <a:latin typeface="Brut Grotesque Light" panose="02000000000000000000" pitchFamily="50" charset="0"/>
              </a:rPr>
              <a:t>Vegetarian Cannelloni w/ spinach, sundried tomato, ricotta in tomato herb sauce </a:t>
            </a:r>
            <a:r>
              <a:rPr lang="en-US" sz="1300" i="0" spc="-25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$</a:t>
            </a:r>
            <a:r>
              <a:rPr lang="en-US" sz="1300" i="0" spc="-26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1</a:t>
            </a:r>
            <a:r>
              <a:rPr lang="en-US" sz="1300" i="0" spc="-135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7</a:t>
            </a:r>
            <a:r>
              <a:rPr lang="en-US" sz="1300" i="0" spc="-51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.</a:t>
            </a:r>
            <a:r>
              <a:rPr lang="en-US" sz="1300" i="0" spc="-26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0</a:t>
            </a:r>
            <a:r>
              <a:rPr lang="en-US" sz="1300" i="0" spc="0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0</a:t>
            </a:r>
            <a:r>
              <a:rPr lang="en-US" sz="1300" i="0" spc="0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Light"/>
              </a:rPr>
              <a:t> </a:t>
            </a:r>
          </a:p>
        </p:txBody>
      </p:sp>
      <p:sp>
        <p:nvSpPr>
          <p:cNvPr id="161" name="Rectangle 161"/>
          <p:cNvSpPr/>
          <p:nvPr/>
        </p:nvSpPr>
        <p:spPr>
          <a:xfrm>
            <a:off x="3818315" y="1084124"/>
            <a:ext cx="34671" cy="166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62" name="Rectangle 162"/>
          <p:cNvSpPr/>
          <p:nvPr/>
        </p:nvSpPr>
        <p:spPr>
          <a:xfrm>
            <a:off x="91391" y="1222564"/>
            <a:ext cx="7376891" cy="2000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300" dirty="0">
                <a:latin typeface="Brut Grotesque Light" panose="02000000000000000000" pitchFamily="50" charset="0"/>
              </a:rPr>
              <a:t>Chicken Crepe </a:t>
            </a:r>
            <a:r>
              <a:rPr lang="en-AU" sz="1300" i="1" dirty="0">
                <a:latin typeface="Brut Grotesque Light" panose="02000000000000000000" pitchFamily="50" charset="0"/>
              </a:rPr>
              <a:t>w/  asparagus,, sundried tomato &amp; baby spinach glazed w/ parmesan cheese 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 panose="02000000000000000000" pitchFamily="50" charset="0"/>
                <a:cs typeface="Brut Grotesque Light"/>
              </a:rPr>
              <a:t> </a:t>
            </a:r>
            <a:r>
              <a:rPr lang="en-US" sz="1300" i="0" spc="-25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$</a:t>
            </a:r>
            <a:r>
              <a:rPr lang="en-US" sz="1300" i="0" spc="-26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18</a:t>
            </a:r>
            <a:r>
              <a:rPr lang="en-US" sz="1300" i="0" spc="-51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.</a:t>
            </a:r>
            <a:r>
              <a:rPr lang="en-US" sz="1300" i="0" spc="-25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0</a:t>
            </a:r>
            <a:r>
              <a:rPr lang="en-US" sz="1300" i="0" spc="0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0 </a:t>
            </a:r>
          </a:p>
        </p:txBody>
      </p:sp>
      <p:sp>
        <p:nvSpPr>
          <p:cNvPr id="163" name="Rectangle 163"/>
          <p:cNvSpPr/>
          <p:nvPr/>
        </p:nvSpPr>
        <p:spPr>
          <a:xfrm>
            <a:off x="3818315" y="1363524"/>
            <a:ext cx="34671" cy="166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64" name="Rectangle 164"/>
          <p:cNvSpPr/>
          <p:nvPr/>
        </p:nvSpPr>
        <p:spPr>
          <a:xfrm>
            <a:off x="886222" y="1842653"/>
            <a:ext cx="6438366" cy="2000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300" dirty="0">
                <a:latin typeface="Brut Grotesque Light" panose="02000000000000000000" pitchFamily="50" charset="0"/>
              </a:rPr>
              <a:t>Asian Style Tempura Prawns w/ noodle salad </a:t>
            </a:r>
            <a:r>
              <a:rPr lang="en-AU" sz="1300" i="1" dirty="0">
                <a:latin typeface="Brut Grotesque Light" panose="02000000000000000000" pitchFamily="50" charset="0"/>
              </a:rPr>
              <a:t>&amp; sweet chilli Hoisin dipping sauce </a:t>
            </a:r>
            <a:r>
              <a:rPr lang="en-US" sz="1300" i="0" spc="-25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$</a:t>
            </a:r>
            <a:r>
              <a:rPr lang="en-US" sz="1300" i="0" spc="-26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19</a:t>
            </a:r>
            <a:r>
              <a:rPr lang="en-US" sz="1300" i="0" spc="-51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.</a:t>
            </a:r>
            <a:r>
              <a:rPr lang="en-US" sz="1300" i="0" spc="-25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0</a:t>
            </a:r>
            <a:r>
              <a:rPr lang="en-US" sz="1300" i="0" spc="0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0 </a:t>
            </a:r>
          </a:p>
        </p:txBody>
      </p:sp>
      <p:sp>
        <p:nvSpPr>
          <p:cNvPr id="165" name="Rectangle 165"/>
          <p:cNvSpPr/>
          <p:nvPr/>
        </p:nvSpPr>
        <p:spPr>
          <a:xfrm>
            <a:off x="3818315" y="1642924"/>
            <a:ext cx="34671" cy="166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66" name="Rectangle 166"/>
          <p:cNvSpPr/>
          <p:nvPr/>
        </p:nvSpPr>
        <p:spPr>
          <a:xfrm>
            <a:off x="1252355" y="1565508"/>
            <a:ext cx="5780750" cy="2000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AU" sz="1300" dirty="0">
                <a:latin typeface="Brut Grotesque Light" panose="02000000000000000000" pitchFamily="50" charset="0"/>
              </a:rPr>
              <a:t>Soft Shell Fish Taco</a:t>
            </a:r>
            <a:r>
              <a:rPr lang="en-AU" sz="1300" i="1" dirty="0">
                <a:latin typeface="Brut Grotesque Light" panose="02000000000000000000" pitchFamily="50" charset="0"/>
              </a:rPr>
              <a:t> w/ lettuce, slaw, tomato salsa &amp; lemon herb mayo </a:t>
            </a:r>
            <a:r>
              <a:rPr lang="en-US" sz="1300" i="0" spc="-25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$</a:t>
            </a:r>
            <a:r>
              <a:rPr lang="en-US" sz="1300" i="0" spc="-26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18</a:t>
            </a:r>
            <a:r>
              <a:rPr lang="en-US" sz="1300" i="0" spc="-51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.</a:t>
            </a:r>
            <a:r>
              <a:rPr lang="en-US" sz="1300" i="0" spc="-26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0</a:t>
            </a:r>
            <a:r>
              <a:rPr lang="en-US" sz="1300" i="0" spc="0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Medium"/>
              </a:rPr>
              <a:t>0</a:t>
            </a:r>
            <a:r>
              <a:rPr lang="en-US" sz="1300" i="0" spc="0" baseline="0" dirty="0">
                <a:solidFill>
                  <a:srgbClr val="231F20"/>
                </a:solidFill>
                <a:latin typeface="Brut Grotesque Medium" panose="02000000000000000000" pitchFamily="50" charset="0"/>
                <a:cs typeface="Brut Grotesque Light"/>
              </a:rPr>
              <a:t> </a:t>
            </a:r>
          </a:p>
        </p:txBody>
      </p:sp>
      <p:sp>
        <p:nvSpPr>
          <p:cNvPr id="167" name="Rectangle 167"/>
          <p:cNvSpPr/>
          <p:nvPr/>
        </p:nvSpPr>
        <p:spPr>
          <a:xfrm>
            <a:off x="3818315" y="1985824"/>
            <a:ext cx="34671" cy="166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68" name="Rectangle 168"/>
          <p:cNvSpPr/>
          <p:nvPr/>
        </p:nvSpPr>
        <p:spPr>
          <a:xfrm>
            <a:off x="2038816" y="2130604"/>
            <a:ext cx="3652859" cy="7668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454450"/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M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a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i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n</a:t>
            </a:r>
            <a:r>
              <a:rPr lang="en-US" sz="20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s</a:t>
            </a:r>
            <a:br>
              <a:rPr lang="en-US" sz="2000" dirty="0">
                <a:solidFill>
                  <a:srgbClr val="231F20"/>
                </a:solidFill>
                <a:latin typeface="Brut Grotesque Medium"/>
                <a:cs typeface="Brut Grotesque Medium"/>
              </a:rPr>
            </a:br>
            <a:endParaRPr lang="en-US" sz="400" b="0" i="0" spc="0" baseline="0" dirty="0">
              <a:solidFill>
                <a:srgbClr val="231F20"/>
              </a:solidFill>
              <a:latin typeface="Brut Grotesque Medium"/>
              <a:cs typeface="Brut Grotesque Medium"/>
            </a:endParaRPr>
          </a:p>
          <a:p>
            <a:pPr marL="735173">
              <a:lnSpc>
                <a:spcPts val="1551"/>
              </a:lnSpc>
            </a:pP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Stea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k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Sandwich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/ Chips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22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.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 </a:t>
            </a:r>
          </a:p>
          <a:p>
            <a:pPr marL="0">
              <a:lnSpc>
                <a:spcPts val="1497"/>
              </a:lnSpc>
            </a:pP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et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uc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,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m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to &amp; be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/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h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 &amp;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B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B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Q sa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u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 </a:t>
            </a:r>
          </a:p>
        </p:txBody>
      </p:sp>
      <p:sp>
        <p:nvSpPr>
          <p:cNvPr id="169" name="Rectangle 169"/>
          <p:cNvSpPr/>
          <p:nvPr/>
        </p:nvSpPr>
        <p:spPr>
          <a:xfrm>
            <a:off x="3818315" y="2798624"/>
            <a:ext cx="34671" cy="166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70" name="Rectangle 170"/>
          <p:cNvSpPr/>
          <p:nvPr/>
        </p:nvSpPr>
        <p:spPr>
          <a:xfrm>
            <a:off x="515373" y="3077341"/>
            <a:ext cx="6675225" cy="584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637585"/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Chicken Breast Caprese </a:t>
            </a:r>
            <a:r>
              <a:rPr lang="en-US" sz="1300" spc="-26" dirty="0">
                <a:solidFill>
                  <a:srgbClr val="231F20"/>
                </a:solidFill>
                <a:latin typeface="Brut Grotesque Medium"/>
                <a:cs typeface="Brut Grotesque Medium"/>
              </a:rPr>
              <a:t>$</a:t>
            </a:r>
            <a:r>
              <a:rPr lang="en-US" sz="1300" spc="-28" dirty="0">
                <a:solidFill>
                  <a:srgbClr val="231F20"/>
                </a:solidFill>
                <a:latin typeface="Brut Grotesque Medium"/>
                <a:cs typeface="Brut Grotesque Medium"/>
              </a:rPr>
              <a:t>30</a:t>
            </a:r>
            <a:r>
              <a:rPr lang="en-US" sz="1300" spc="-52" dirty="0">
                <a:solidFill>
                  <a:srgbClr val="231F20"/>
                </a:solidFill>
                <a:latin typeface="Brut Grotesque Medium"/>
                <a:cs typeface="Brut Grotesque Medium"/>
              </a:rPr>
              <a:t>.</a:t>
            </a:r>
            <a:r>
              <a:rPr lang="en-US" sz="1300" spc="-26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dirty="0">
                <a:solidFill>
                  <a:srgbClr val="231F20"/>
                </a:solidFill>
                <a:latin typeface="Brut Grotesque Medium"/>
                <a:cs typeface="Brut Grotesque Medium"/>
              </a:rPr>
              <a:t>0 </a:t>
            </a:r>
          </a:p>
          <a:p>
            <a:pPr>
              <a:lnSpc>
                <a:spcPts val="1497"/>
              </a:lnSpc>
            </a:pP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   f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i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le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d</a:t>
            </a:r>
            <a:r>
              <a:rPr lang="en-US" sz="1300" spc="-38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spc="-52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/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roasted capsicum, baby spinach, pepperoni &amp; cream cheese on a garlic cream sauce</a:t>
            </a:r>
            <a:endParaRPr lang="en-US" sz="1300" dirty="0">
              <a:solidFill>
                <a:srgbClr val="231F20"/>
              </a:solidFill>
              <a:latin typeface="Brut Grotesque Light"/>
              <a:cs typeface="Brut Grotesque Light"/>
            </a:endParaRPr>
          </a:p>
          <a:p>
            <a:pPr marL="1344465">
              <a:lnSpc>
                <a:spcPts val="1500"/>
              </a:lnSpc>
            </a:pP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(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  <a:r>
              <a:rPr lang="en-US" sz="1300" spc="-78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spc="-77" dirty="0">
                <a:solidFill>
                  <a:srgbClr val="231F20"/>
                </a:solidFill>
                <a:latin typeface="Brut Grotesque Light"/>
                <a:cs typeface="Brut Grotesque Light"/>
              </a:rPr>
              <a:t>/</a:t>
            </a:r>
            <a:r>
              <a:rPr lang="en-US" sz="1300" spc="-26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df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n </a:t>
            </a:r>
            <a:r>
              <a:rPr lang="en-US" sz="1300" spc="-39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eq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u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st)</a:t>
            </a:r>
            <a:r>
              <a:rPr lang="en-US" sz="1300" spc="-39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spc="-51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/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c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hi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ps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&amp; sa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d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spc="-51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 po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to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es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 &amp;</a:t>
            </a:r>
            <a:r>
              <a:rPr lang="en-US" sz="1300" spc="-52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spc="-39" dirty="0">
                <a:solidFill>
                  <a:srgbClr val="231F20"/>
                </a:solidFill>
                <a:latin typeface="Brut Grotesque Light"/>
                <a:cs typeface="Brut Grotesque Light"/>
              </a:rPr>
              <a:t>v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eta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b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s </a:t>
            </a:r>
          </a:p>
        </p:txBody>
      </p:sp>
      <p:sp>
        <p:nvSpPr>
          <p:cNvPr id="172" name="Rectangle 172"/>
          <p:cNvSpPr/>
          <p:nvPr/>
        </p:nvSpPr>
        <p:spPr>
          <a:xfrm>
            <a:off x="1085035" y="3810491"/>
            <a:ext cx="5689443" cy="19312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1503622"/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Slow Braised Lamb Shank </a:t>
            </a:r>
            <a:r>
              <a:rPr lang="en-US" sz="1300" spc="-26" dirty="0">
                <a:solidFill>
                  <a:srgbClr val="231F20"/>
                </a:solidFill>
                <a:latin typeface="Brut Grotesque Medium"/>
                <a:cs typeface="Brut Grotesque Medium"/>
              </a:rPr>
              <a:t>$31.0</a:t>
            </a:r>
            <a:r>
              <a:rPr lang="en-US" sz="130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>
              <a:lnSpc>
                <a:spcPts val="1497"/>
              </a:lnSpc>
            </a:pPr>
            <a:r>
              <a:rPr lang="en-US" sz="1300" spc="-51" dirty="0">
                <a:solidFill>
                  <a:srgbClr val="231F20"/>
                </a:solidFill>
                <a:latin typeface="Brut Grotesque Light"/>
                <a:cs typeface="Brut Grotesque Light"/>
              </a:rPr>
              <a:t>                          w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/ creamy mash potatoes &amp; steamed vegetables</a:t>
            </a:r>
            <a: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 marL="261014" algn="ctr">
              <a:lnSpc>
                <a:spcPts val="1497"/>
              </a:lnSpc>
            </a:pPr>
            <a:endParaRPr lang="en-US" sz="1300" spc="-26" dirty="0">
              <a:solidFill>
                <a:srgbClr val="231F20"/>
              </a:solidFill>
              <a:latin typeface="Brut Grotesque Light"/>
              <a:cs typeface="Brut Grotesque Light"/>
            </a:endParaRPr>
          </a:p>
          <a:p>
            <a:pPr marL="261014" algn="ctr">
              <a:lnSpc>
                <a:spcPts val="1497"/>
              </a:lnSpc>
            </a:pP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Panko Crumbed Salmon Croquettes </a:t>
            </a:r>
            <a:r>
              <a:rPr lang="en-US" sz="1300" spc="-26" dirty="0">
                <a:solidFill>
                  <a:srgbClr val="231F20"/>
                </a:solidFill>
                <a:latin typeface="Brut Grotesque Medium"/>
                <a:cs typeface="Brut Grotesque Medium"/>
              </a:rPr>
              <a:t>$</a:t>
            </a:r>
            <a:r>
              <a:rPr lang="en-US" sz="1300" spc="-25" dirty="0">
                <a:solidFill>
                  <a:srgbClr val="231F20"/>
                </a:solidFill>
                <a:latin typeface="Brut Grotesque Medium"/>
                <a:cs typeface="Brut Grotesque Medium"/>
              </a:rPr>
              <a:t>3</a:t>
            </a:r>
            <a:r>
              <a:rPr lang="en-US" sz="1300" spc="-52" dirty="0">
                <a:solidFill>
                  <a:srgbClr val="231F20"/>
                </a:solidFill>
                <a:latin typeface="Brut Grotesque Medium"/>
                <a:cs typeface="Brut Grotesque Medium"/>
              </a:rPr>
              <a:t>1.</a:t>
            </a:r>
            <a:r>
              <a:rPr lang="en-US" sz="1300" spc="-25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dirty="0">
                <a:solidFill>
                  <a:srgbClr val="231F20"/>
                </a:solidFill>
                <a:latin typeface="Brut Grotesque Medium"/>
                <a:cs typeface="Brut Grotesque Medium"/>
              </a:rPr>
              <a:t>0 </a:t>
            </a:r>
          </a:p>
          <a:p>
            <a:pPr marL="563721">
              <a:lnSpc>
                <a:spcPts val="1497"/>
              </a:lnSpc>
            </a:pPr>
            <a:r>
              <a:rPr lang="en-AU" sz="1300" i="1" dirty="0">
                <a:latin typeface="Brut Grotesque Light" panose="02000000000000000000" pitchFamily="50" charset="0"/>
              </a:rPr>
              <a:t>             </a:t>
            </a:r>
            <a:r>
              <a:rPr lang="en-AU" sz="1300" dirty="0">
                <a:latin typeface="Brut Grotesque Light" panose="02000000000000000000" pitchFamily="50" charset="0"/>
              </a:rPr>
              <a:t>served on a warm roast vegetable salad w/ dill &amp; lime mayo</a:t>
            </a:r>
            <a:r>
              <a:rPr lang="en-US" sz="1300" spc="-25" dirty="0">
                <a:solidFill>
                  <a:srgbClr val="231F20"/>
                </a:solidFill>
                <a:latin typeface="Brut Grotesque Light" panose="02000000000000000000" pitchFamily="50" charset="0"/>
                <a:cs typeface="Brut Grotesque Light"/>
              </a:rPr>
              <a:t> </a:t>
            </a:r>
            <a:r>
              <a:rPr lang="en-US" sz="1300" spc="-26" dirty="0">
                <a:solidFill>
                  <a:srgbClr val="231F20"/>
                </a:solidFill>
                <a:latin typeface="Brut Grotesque Light" panose="02000000000000000000" pitchFamily="50" charset="0"/>
                <a:cs typeface="Brut Grotesque Light"/>
              </a:rPr>
              <a:t>(</a:t>
            </a:r>
            <a:r>
              <a:rPr lang="en-US" sz="1300" spc="-25" dirty="0">
                <a:solidFill>
                  <a:srgbClr val="231F20"/>
                </a:solidFill>
                <a:latin typeface="Brut Grotesque Light" panose="02000000000000000000" pitchFamily="50" charset="0"/>
                <a:cs typeface="Brut Grotesque Light"/>
              </a:rPr>
              <a:t>g</a:t>
            </a:r>
            <a:r>
              <a:rPr lang="en-US" sz="1300" spc="12" dirty="0">
                <a:solidFill>
                  <a:srgbClr val="231F20"/>
                </a:solidFill>
                <a:latin typeface="Brut Grotesque Light" panose="02000000000000000000" pitchFamily="50" charset="0"/>
                <a:cs typeface="Brut Grotesque Light"/>
              </a:rPr>
              <a:t>f</a:t>
            </a:r>
            <a:r>
              <a:rPr lang="en-US" sz="1300" dirty="0">
                <a:solidFill>
                  <a:srgbClr val="231F20"/>
                </a:solidFill>
                <a:latin typeface="Brut Grotesque Light" panose="02000000000000000000" pitchFamily="50" charset="0"/>
                <a:cs typeface="Brut Grotesque Light"/>
              </a:rPr>
              <a:t>) </a:t>
            </a:r>
            <a:endParaRPr lang="en-US" sz="1300" b="0" i="0" spc="0" baseline="0" dirty="0">
              <a:solidFill>
                <a:srgbClr val="231F20"/>
              </a:solidFill>
              <a:latin typeface="Brut Grotesque Light"/>
              <a:cs typeface="Brut Grotesque Light"/>
            </a:endParaRPr>
          </a:p>
          <a:p>
            <a:pPr marL="2253733">
              <a:lnSpc>
                <a:spcPts val="3002"/>
              </a:lnSpc>
            </a:pP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  Po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k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M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ed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lli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n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34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.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 marL="261014" algn="ctr">
              <a:lnSpc>
                <a:spcPts val="1497"/>
              </a:lnSpc>
            </a:pPr>
            <a:r>
              <a:rPr lang="en-US" sz="1300" spc="-51" dirty="0">
                <a:solidFill>
                  <a:srgbClr val="231F20"/>
                </a:solidFill>
                <a:latin typeface="Brut Grotesque Light"/>
                <a:cs typeface="Brut Grotesque Light"/>
              </a:rPr>
              <a:t>Pan fried w/ mango sweet chili cream topped w/ prawns  (gf)</a:t>
            </a:r>
            <a:b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</a:b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/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chips &amp;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ad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potatoes &amp; </a:t>
            </a:r>
            <a:r>
              <a:rPr lang="en-US" sz="1300" b="0" i="0" spc="-39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v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eget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ble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 </a:t>
            </a:r>
            <a:b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</a:br>
            <a:endParaRPr lang="en-US" sz="1300" spc="0" baseline="0" dirty="0">
              <a:solidFill>
                <a:srgbClr val="231F20"/>
              </a:solidFill>
              <a:latin typeface="Brut Grotesque Light" panose="02000000000000000000" pitchFamily="50" charset="0"/>
              <a:cs typeface="Brut Grotesque Light"/>
            </a:endParaRPr>
          </a:p>
        </p:txBody>
      </p:sp>
      <p:sp>
        <p:nvSpPr>
          <p:cNvPr id="173" name="Rectangle 173"/>
          <p:cNvSpPr/>
          <p:nvPr/>
        </p:nvSpPr>
        <p:spPr>
          <a:xfrm>
            <a:off x="3818315" y="5465623"/>
            <a:ext cx="34671" cy="166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74" name="Rectangle 174"/>
          <p:cNvSpPr/>
          <p:nvPr/>
        </p:nvSpPr>
        <p:spPr>
          <a:xfrm>
            <a:off x="380831" y="5656123"/>
            <a:ext cx="6108339" cy="58477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770985"/>
            <a:r>
              <a:rPr lang="en-US" sz="1300" b="0" i="0" spc="-9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V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al</a:t>
            </a: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n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</a:t>
            </a:r>
            <a:r>
              <a:rPr lang="en-US" sz="1300" b="0" i="0" spc="-31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34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.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 marL="0">
              <a:lnSpc>
                <a:spcPts val="1497"/>
              </a:lnSpc>
            </a:pP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                                    lightly crumbed served w/ lemon caper herb sauce (gf/</a:t>
            </a:r>
            <a:r>
              <a:rPr lang="en-US" sz="1300" spc="-26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df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 on request) </a:t>
            </a:r>
            <a:r>
              <a:rPr lang="en-US" sz="1300" b="0" i="0" spc="18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 marL="0">
              <a:lnSpc>
                <a:spcPts val="1497"/>
              </a:lnSpc>
            </a:pPr>
            <a:r>
              <a:rPr lang="en-US" sz="1300" spc="182" dirty="0">
                <a:solidFill>
                  <a:srgbClr val="231F20"/>
                </a:solidFill>
                <a:latin typeface="Brut Grotesque Light"/>
                <a:cs typeface="Brut Grotesque Light"/>
              </a:rPr>
              <a:t>		   </a:t>
            </a: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/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h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ip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&amp;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alad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pot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oes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&amp;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v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ege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able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 </a:t>
            </a:r>
          </a:p>
        </p:txBody>
      </p:sp>
      <p:sp>
        <p:nvSpPr>
          <p:cNvPr id="175" name="Rectangle 175"/>
          <p:cNvSpPr/>
          <p:nvPr/>
        </p:nvSpPr>
        <p:spPr>
          <a:xfrm>
            <a:off x="3818315" y="6227623"/>
            <a:ext cx="34671" cy="166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76" name="Rectangle 176"/>
          <p:cNvSpPr/>
          <p:nvPr/>
        </p:nvSpPr>
        <p:spPr>
          <a:xfrm>
            <a:off x="976664" y="6418123"/>
            <a:ext cx="6342442" cy="116185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2203220"/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Beef Eye Fillet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$4</a:t>
            </a:r>
            <a:r>
              <a:rPr lang="en-US" sz="1300" spc="-51" dirty="0">
                <a:solidFill>
                  <a:srgbClr val="231F20"/>
                </a:solidFill>
                <a:latin typeface="Brut Grotesque Medium"/>
                <a:cs typeface="Brut Grotesque Medium"/>
              </a:rPr>
              <a:t>2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.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 </a:t>
            </a:r>
          </a:p>
          <a:p>
            <a:pPr marL="0">
              <a:lnSpc>
                <a:spcPts val="1497"/>
              </a:lnSpc>
            </a:pP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b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 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ey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i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et 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on a potato </a:t>
            </a:r>
            <a:r>
              <a:rPr lang="en-US" sz="1300" spc="-25" dirty="0" err="1">
                <a:solidFill>
                  <a:srgbClr val="231F20"/>
                </a:solidFill>
                <a:latin typeface="Brut Grotesque Light"/>
                <a:cs typeface="Brut Grotesque Light"/>
              </a:rPr>
              <a:t>rosti</a:t>
            </a:r>
            <a:r>
              <a:rPr lang="en-US" sz="1300" spc="-25" dirty="0">
                <a:solidFill>
                  <a:srgbClr val="231F20"/>
                </a:solidFill>
                <a:latin typeface="Brut Grotesque Light"/>
                <a:cs typeface="Brut Grotesque Light"/>
              </a:rPr>
              <a:t> topped w/ asparagus &amp; bearnaise sauce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(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  <a:r>
              <a:rPr lang="en-US" sz="1300" b="0" i="0" spc="-77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f/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d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n </a:t>
            </a:r>
            <a:r>
              <a:rPr lang="en-US" sz="1300" b="0" i="0" spc="-39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eq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ue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) </a:t>
            </a:r>
          </a:p>
          <a:p>
            <a:pPr marL="1386321">
              <a:lnSpc>
                <a:spcPts val="1500"/>
              </a:lnSpc>
            </a:pP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                        w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/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sal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d o</a:t>
            </a: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v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eta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b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 </a:t>
            </a:r>
          </a:p>
          <a:p>
            <a:pPr marL="1385664">
              <a:lnSpc>
                <a:spcPts val="3002"/>
              </a:lnSpc>
            </a:pP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ast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the D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y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s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m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 -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</a:t>
            </a:r>
            <a:r>
              <a:rPr lang="en-US" sz="1300" b="0" i="0" spc="-28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2</a:t>
            </a:r>
            <a:r>
              <a:rPr lang="en-US" sz="1300" spc="-52" dirty="0">
                <a:solidFill>
                  <a:srgbClr val="231F20"/>
                </a:solidFill>
                <a:latin typeface="Brut Grotesque Medium"/>
                <a:cs typeface="Brut Grotesque Medium"/>
              </a:rPr>
              <a:t>1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.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00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/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lg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-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</a:t>
            </a:r>
            <a:r>
              <a:rPr lang="en-US" sz="1300" b="0" i="0" spc="-67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2</a:t>
            </a:r>
            <a:r>
              <a:rPr lang="en-US" sz="1300" spc="-25" dirty="0">
                <a:solidFill>
                  <a:srgbClr val="231F20"/>
                </a:solidFill>
                <a:latin typeface="Brut Grotesque Medium"/>
                <a:cs typeface="Brut Grotesque Medium"/>
              </a:rPr>
              <a:t>5</a:t>
            </a:r>
            <a:r>
              <a:rPr lang="en-US" sz="1300" b="0" i="0" spc="-51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.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 marL="804026">
              <a:lnSpc>
                <a:spcPts val="1497"/>
              </a:lnSpc>
            </a:pP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/ </a:t>
            </a:r>
            <a:r>
              <a:rPr lang="en-US" sz="1300" b="0" i="0" spc="-39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p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toes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,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s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ea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me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d</a:t>
            </a: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v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ab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les &amp;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pan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j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u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ic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(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  <a:r>
              <a:rPr lang="en-US" sz="1300" b="0" i="0" spc="-77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f/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d</a:t>
            </a:r>
            <a:r>
              <a:rPr lang="en-US" sz="1300" b="0" i="0" spc="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) </a:t>
            </a:r>
          </a:p>
        </p:txBody>
      </p:sp>
      <p:sp>
        <p:nvSpPr>
          <p:cNvPr id="177" name="Rectangle 177"/>
          <p:cNvSpPr/>
          <p:nvPr/>
        </p:nvSpPr>
        <p:spPr>
          <a:xfrm>
            <a:off x="3818315" y="7561123"/>
            <a:ext cx="34671" cy="166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78" name="Rectangle 178"/>
          <p:cNvSpPr/>
          <p:nvPr/>
        </p:nvSpPr>
        <p:spPr>
          <a:xfrm>
            <a:off x="1725300" y="7751623"/>
            <a:ext cx="4291239" cy="3924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480510"/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esh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F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i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sh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of th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D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y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m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-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24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.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00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/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l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g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-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</a:t>
            </a:r>
            <a:r>
              <a:rPr lang="en-US" sz="1300" spc="-28" dirty="0">
                <a:solidFill>
                  <a:srgbClr val="231F20"/>
                </a:solidFill>
                <a:latin typeface="Brut Grotesque Medium"/>
                <a:cs typeface="Brut Grotesque Medium"/>
              </a:rPr>
              <a:t>30</a:t>
            </a:r>
            <a:r>
              <a:rPr lang="en-US" sz="1300" b="0" i="0" spc="-51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.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 marL="0">
              <a:lnSpc>
                <a:spcPts val="1497"/>
              </a:lnSpc>
            </a:pP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/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hi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ps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&amp;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sal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d o</a:t>
            </a: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p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ta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es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&amp;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v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eta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b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 (g</a:t>
            </a:r>
            <a:r>
              <a:rPr lang="en-US" sz="1300" b="0" i="0" spc="-7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-77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/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d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n </a:t>
            </a:r>
            <a:r>
              <a:rPr lang="en-US" sz="1300" b="0" i="0" spc="-39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q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u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es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)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 </a:t>
            </a:r>
          </a:p>
        </p:txBody>
      </p:sp>
      <p:sp>
        <p:nvSpPr>
          <p:cNvPr id="179" name="Rectangle 179"/>
          <p:cNvSpPr/>
          <p:nvPr/>
        </p:nvSpPr>
        <p:spPr>
          <a:xfrm>
            <a:off x="3818315" y="8132623"/>
            <a:ext cx="34671" cy="16675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</p:txBody>
      </p:sp>
      <p:sp>
        <p:nvSpPr>
          <p:cNvPr id="180" name="Rectangle 180"/>
          <p:cNvSpPr/>
          <p:nvPr/>
        </p:nvSpPr>
        <p:spPr>
          <a:xfrm>
            <a:off x="1014015" y="8385454"/>
            <a:ext cx="5287367" cy="20646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639838" algn="ctr"/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Si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de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s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$6</a:t>
            </a:r>
            <a:r>
              <a:rPr lang="en-US" sz="2000" b="0" i="0" spc="-8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.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00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e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a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c</a:t>
            </a:r>
            <a:r>
              <a:rPr lang="en-US" sz="20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h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 marL="639838" algn="ctr"/>
            <a:endParaRPr lang="en-US" sz="500" b="0" i="0" spc="0" baseline="0" dirty="0">
              <a:solidFill>
                <a:srgbClr val="231F20"/>
              </a:solidFill>
              <a:latin typeface="Brut Grotesque Light"/>
              <a:cs typeface="Brut Grotesque Light"/>
            </a:endParaRPr>
          </a:p>
          <a:p>
            <a:pPr marL="429666" algn="ctr">
              <a:lnSpc>
                <a:spcPts val="1348"/>
              </a:lnSpc>
            </a:pPr>
            <a:r>
              <a:rPr lang="en-US" sz="1300" b="0" i="0" spc="-9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V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ab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–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oasted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st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am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d </a:t>
            </a:r>
          </a:p>
          <a:p>
            <a:pPr marL="679458" algn="ctr">
              <a:lnSpc>
                <a:spcPts val="1500"/>
              </a:lnSpc>
            </a:pP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d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n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ala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d o</a:t>
            </a:r>
            <a:r>
              <a:rPr lang="en-US" sz="1300" b="0" i="0" spc="-51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Colesl</a:t>
            </a:r>
            <a:r>
              <a:rPr lang="en-US" sz="1300" b="0" i="0" spc="-3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 </a:t>
            </a:r>
            <a:br>
              <a:rPr lang="en-US" sz="1300" b="0" i="0" spc="-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</a:b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B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Ch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ip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 </a:t>
            </a:r>
          </a:p>
          <a:p>
            <a:pPr marL="887069" algn="ctr">
              <a:lnSpc>
                <a:spcPts val="1500"/>
              </a:lnSpc>
            </a:pP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Sw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eet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P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ot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ato C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h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i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p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</a:t>
            </a:r>
            <a:br>
              <a:rPr lang="en-US" sz="1300" dirty="0">
                <a:solidFill>
                  <a:srgbClr val="231F20"/>
                </a:solidFill>
                <a:latin typeface="Brut Grotesque Light"/>
                <a:cs typeface="Brut Grotesque Light"/>
              </a:rPr>
            </a:br>
            <a:endParaRPr lang="en-US" sz="1000" b="0" i="0" spc="0" baseline="0" dirty="0">
              <a:solidFill>
                <a:srgbClr val="231F20"/>
              </a:solidFill>
              <a:latin typeface="Brut Grotesque Medium"/>
              <a:cs typeface="Brut Grotesque Medium"/>
            </a:endParaRPr>
          </a:p>
          <a:p>
            <a:pPr marL="403618" algn="ctr">
              <a:lnSpc>
                <a:spcPts val="1500"/>
              </a:lnSpc>
            </a:pP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D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e</a:t>
            </a:r>
            <a:r>
              <a:rPr lang="en-US" sz="2000" b="0" i="0" spc="-6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s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s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er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t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s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$1</a:t>
            </a:r>
            <a:r>
              <a:rPr lang="en-US" sz="2000" b="0" i="0" spc="-8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0.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00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 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e</a:t>
            </a:r>
            <a:r>
              <a:rPr lang="en-US" sz="2000" b="0" i="0" spc="-4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a</a:t>
            </a:r>
            <a:r>
              <a:rPr lang="en-US" sz="2000" b="0" i="0" spc="-39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c</a:t>
            </a:r>
            <a:r>
              <a:rPr lang="en-US" sz="2000" b="0" i="0" spc="0" baseline="0" dirty="0">
                <a:solidFill>
                  <a:srgbClr val="231F20"/>
                </a:solidFill>
                <a:latin typeface="Brut Grotesque Medium"/>
                <a:cs typeface="Brut Grotesque Medium"/>
              </a:rPr>
              <a:t>h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</a:p>
          <a:p>
            <a:pPr marL="563232" algn="ctr">
              <a:lnSpc>
                <a:spcPts val="1349"/>
              </a:lnSpc>
            </a:pP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Sticky Date Pudding w/ butter scotch &amp; ice cream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(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g</a:t>
            </a:r>
            <a:r>
              <a:rPr lang="en-US" sz="1300" b="0" i="0" spc="13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) </a:t>
            </a:r>
          </a:p>
          <a:p>
            <a:pPr marL="936433" algn="ctr">
              <a:lnSpc>
                <a:spcPts val="1500"/>
              </a:lnSpc>
            </a:pP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spc="-26" dirty="0">
                <a:solidFill>
                  <a:srgbClr val="231F20"/>
                </a:solidFill>
                <a:latin typeface="Brut Grotesque Light"/>
                <a:cs typeface="Brut Grotesque Light"/>
              </a:rPr>
              <a:t>Tia Maria Chocolate Mousse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(g</a:t>
            </a:r>
            <a:r>
              <a:rPr lang="en-US" sz="1300" b="0" i="0" spc="1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) </a:t>
            </a:r>
          </a:p>
          <a:p>
            <a:pPr marL="0" algn="ctr">
              <a:lnSpc>
                <a:spcPts val="1500"/>
              </a:lnSpc>
            </a:pP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Ba</a:t>
            </a:r>
            <a:r>
              <a:rPr lang="en-US" sz="1300" b="0" i="0" spc="-4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k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ed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Ch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eseca</a:t>
            </a:r>
            <a:r>
              <a:rPr lang="en-US" sz="1300" b="0" i="0" spc="-4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k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52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w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/ 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f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ru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i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t co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u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lis &amp; i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 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c</a:t>
            </a:r>
            <a:r>
              <a:rPr lang="en-US" sz="1300" b="0" i="0" spc="-38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r</a:t>
            </a:r>
            <a:r>
              <a:rPr lang="en-US" sz="1300" b="0" i="0" spc="-26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e</a:t>
            </a:r>
            <a:r>
              <a:rPr lang="en-US" sz="1300" b="0" i="0" spc="-25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a</a:t>
            </a:r>
            <a:r>
              <a:rPr lang="en-US" sz="1300" b="0" i="0" spc="0" baseline="0" dirty="0">
                <a:solidFill>
                  <a:srgbClr val="231F20"/>
                </a:solidFill>
                <a:latin typeface="Brut Grotesque Light"/>
                <a:cs typeface="Brut Grotesque Light"/>
              </a:rPr>
              <a:t>m </a:t>
            </a:r>
          </a:p>
        </p:txBody>
      </p:sp>
      <p:pic>
        <p:nvPicPr>
          <p:cNvPr id="2" name="Picture 101">
            <a:extLst>
              <a:ext uri="{FF2B5EF4-FFF2-40B4-BE49-F238E27FC236}">
                <a16:creationId xmlns:a16="http://schemas.microsoft.com/office/drawing/2014/main" id="{2F24ADAC-67ED-157A-7FB7-A397BAD6E949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899" y="9766164"/>
            <a:ext cx="1642080" cy="783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381102B383544BBB0D685DB551A5A" ma:contentTypeVersion="16" ma:contentTypeDescription="Create a new document." ma:contentTypeScope="" ma:versionID="f578dc134f7719d1bc9c1f2b0cf69fca">
  <xsd:schema xmlns:xsd="http://www.w3.org/2001/XMLSchema" xmlns:xs="http://www.w3.org/2001/XMLSchema" xmlns:p="http://schemas.microsoft.com/office/2006/metadata/properties" xmlns:ns2="1c4606f0-b9ff-4774-8ea7-cb4895ba2724" xmlns:ns3="cce49444-8daa-463f-8fee-350f1e67589c" targetNamespace="http://schemas.microsoft.com/office/2006/metadata/properties" ma:root="true" ma:fieldsID="37526434a53e01734e247e3d71ece871" ns2:_="" ns3:_="">
    <xsd:import namespace="1c4606f0-b9ff-4774-8ea7-cb4895ba2724"/>
    <xsd:import namespace="cce49444-8daa-463f-8fee-350f1e67589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606f0-b9ff-4774-8ea7-cb4895ba272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72539104-58f3-4cee-bad6-ba9a06bbf804}" ma:internalName="TaxCatchAll" ma:showField="CatchAllData" ma:web="1c4606f0-b9ff-4774-8ea7-cb4895ba27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49444-8daa-463f-8fee-350f1e67589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7dca8f4-5f83-4ea1-914f-9a7fe41def9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49444-8daa-463f-8fee-350f1e67589c">
      <Terms xmlns="http://schemas.microsoft.com/office/infopath/2007/PartnerControls"/>
    </lcf76f155ced4ddcb4097134ff3c332f>
    <TaxCatchAll xmlns="1c4606f0-b9ff-4774-8ea7-cb4895ba2724" xsi:nil="true"/>
    <_dlc_DocId xmlns="1c4606f0-b9ff-4774-8ea7-cb4895ba2724">EKERCPRJUZMF-1851056654-1098933</_dlc_DocId>
    <_dlc_DocIdUrl xmlns="1c4606f0-b9ff-4774-8ea7-cb4895ba2724">
      <Url>https://keytonrl.sharepoint.com/sites/DCVN/_layouts/15/DocIdRedir.aspx?ID=EKERCPRJUZMF-1851056654-1098933</Url>
      <Description>EKERCPRJUZMF-1851056654-1098933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DF8C1D-D6F7-435F-A515-C7C10B3B153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B4EABC7-EBB1-4D20-9B46-4B5B11335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4606f0-b9ff-4774-8ea7-cb4895ba2724"/>
    <ds:schemaRef ds:uri="cce49444-8daa-463f-8fee-350f1e6758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EB35E9-B3D6-4B7E-8429-58E7897774DC}">
  <ds:schemaRefs>
    <ds:schemaRef ds:uri="http://schemas.microsoft.com/office/2006/metadata/properties"/>
    <ds:schemaRef ds:uri="http://purl.org/dc/elements/1.1/"/>
    <ds:schemaRef ds:uri="http://purl.org/dc/terms/"/>
    <ds:schemaRef ds:uri="http://purl.org/dc/dcmitype/"/>
    <ds:schemaRef ds:uri="cce49444-8daa-463f-8fee-350f1e67589c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1c4606f0-b9ff-4774-8ea7-cb4895ba2724"/>
  </ds:schemaRefs>
</ds:datastoreItem>
</file>

<file path=customXml/itemProps4.xml><?xml version="1.0" encoding="utf-8"?>
<ds:datastoreItem xmlns:ds="http://schemas.openxmlformats.org/officeDocument/2006/customXml" ds:itemID="{B7E73557-EDDD-4B3A-90E4-BD5177D43A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1214</TotalTime>
  <Words>703</Words>
  <Application>Microsoft Office PowerPoint</Application>
  <PresentationFormat>Custom</PresentationFormat>
  <Paragraphs>156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PP Editorial New Ultralight</vt:lpstr>
      <vt:lpstr>Brut Grotesque Medium</vt:lpstr>
      <vt:lpstr>Brut Grotesque Light</vt:lpstr>
      <vt:lpstr>PPEditorialNew-Ultralight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Faint, Samara</dc:creator>
  <cp:lastModifiedBy>Mladenis, Helen</cp:lastModifiedBy>
  <cp:revision>4</cp:revision>
  <dcterms:modified xsi:type="dcterms:W3CDTF">2026-04-01T06:46:04Z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fccb664-826b-4e7b-8eeb-621ca9dd7c1d_Enabled">
    <vt:lpwstr>true</vt:lpwstr>
  </property>
  <property fmtid="{D5CDD505-2E9C-101B-9397-08002B2CF9AE}" pid="3" name="MSIP_Label_efccb664-826b-4e7b-8eeb-621ca9dd7c1d_SetDate">
    <vt:lpwstr>2026-02-23T03:45:25Z</vt:lpwstr>
  </property>
  <property fmtid="{D5CDD505-2E9C-101B-9397-08002B2CF9AE}" pid="4" name="MSIP_Label_efccb664-826b-4e7b-8eeb-621ca9dd7c1d_Method">
    <vt:lpwstr>Standard</vt:lpwstr>
  </property>
  <property fmtid="{D5CDD505-2E9C-101B-9397-08002B2CF9AE}" pid="5" name="MSIP_Label_efccb664-826b-4e7b-8eeb-621ca9dd7c1d_Name">
    <vt:lpwstr>Internal</vt:lpwstr>
  </property>
  <property fmtid="{D5CDD505-2E9C-101B-9397-08002B2CF9AE}" pid="6" name="MSIP_Label_efccb664-826b-4e7b-8eeb-621ca9dd7c1d_SiteId">
    <vt:lpwstr>57447ff6-776d-4a8e-9620-d7026aab9e8f</vt:lpwstr>
  </property>
  <property fmtid="{D5CDD505-2E9C-101B-9397-08002B2CF9AE}" pid="7" name="MSIP_Label_efccb664-826b-4e7b-8eeb-621ca9dd7c1d_ActionId">
    <vt:lpwstr>b1e5880b-b12a-42b4-8394-73db6517e284</vt:lpwstr>
  </property>
  <property fmtid="{D5CDD505-2E9C-101B-9397-08002B2CF9AE}" pid="8" name="MSIP_Label_efccb664-826b-4e7b-8eeb-621ca9dd7c1d_ContentBits">
    <vt:lpwstr>0</vt:lpwstr>
  </property>
  <property fmtid="{D5CDD505-2E9C-101B-9397-08002B2CF9AE}" pid="9" name="MSIP_Label_efccb664-826b-4e7b-8eeb-621ca9dd7c1d_Tag">
    <vt:lpwstr>10, 3, 0, 1</vt:lpwstr>
  </property>
  <property fmtid="{D5CDD505-2E9C-101B-9397-08002B2CF9AE}" pid="10" name="ContentTypeId">
    <vt:lpwstr>0x010100076381102B383544BBB0D685DB551A5A</vt:lpwstr>
  </property>
  <property fmtid="{D5CDD505-2E9C-101B-9397-08002B2CF9AE}" pid="11" name="_dlc_DocIdItemGuid">
    <vt:lpwstr>ebc95d07-3c0b-40a9-9af0-108cfafb886d</vt:lpwstr>
  </property>
  <property fmtid="{D5CDD505-2E9C-101B-9397-08002B2CF9AE}" pid="12" name="MediaServiceImageTags">
    <vt:lpwstr/>
  </property>
</Properties>
</file>